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_rels/notesSlide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2.png" ContentType="image/png"/>
  <Override PartName="/ppt/media/image9.png" ContentType="image/png"/>
  <Override PartName="/ppt/media/image16.png" ContentType="image/png"/>
  <Override PartName="/ppt/media/image7.gif" ContentType="image/gif"/>
  <Override PartName="/ppt/media/image1.jpeg" ContentType="image/jpeg"/>
  <Override PartName="/ppt/media/image5.png" ContentType="image/png"/>
  <Override PartName="/ppt/media/image10.png" ContentType="image/png"/>
  <Override PartName="/ppt/media/image2.png" ContentType="image/png"/>
  <Override PartName="/ppt/media/image8.png" ContentType="image/png"/>
  <Override PartName="/ppt/media/image14.jpeg" ContentType="image/jpeg"/>
  <Override PartName="/ppt/media/image15.png" ContentType="image/png"/>
  <Override PartName="/ppt/media/image3.jpeg" ContentType="image/jpeg"/>
  <Override PartName="/ppt/media/image4.png" ContentType="image/png"/>
  <Override PartName="/ppt/media/image13.jpeg" ContentType="image/jpeg"/>
  <Override PartName="/ppt/media/image6.png" ContentType="image/png"/>
  <Override PartName="/ppt/media/image11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9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DF921B41-9974-4363-A455-EB23CC6F9AE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sldNum" idx="6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2DE2498-8D91-4E47-9704-5A3860E67728}" type="slidenum">
              <a:rPr b="0" lang="en-US" sz="1200" spc="-1" strike="noStrike">
                <a:latin typeface="Times New Roman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sldNum" idx="14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75BD5DB-93D5-46FB-BA07-B0CF219B0CF2}" type="slidenum">
              <a:rPr b="0" lang="en-US" sz="1200" spc="-1" strike="noStrike">
                <a:latin typeface="Times New Roman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sldNum" idx="15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6F2750A-44FB-414A-B90C-BA822A9DBFA2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sldNum" idx="16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F09F9E1-CDEC-49B5-B23F-5BA2FE8BCC30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sldNum" idx="7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66EA3D5-C4C7-45B7-B459-FB3E06A08D9B}" type="slidenum">
              <a:rPr b="0" lang="en-US" sz="1200" spc="-1" strike="noStrike">
                <a:latin typeface="Times New Roman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sldNum" idx="8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1826EE4-B3D5-4DF7-AFE0-341346F25397}" type="slidenum">
              <a:rPr b="0" lang="en-US" sz="1200" spc="-1" strike="noStrike">
                <a:latin typeface="Times New Roman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sldNum" idx="9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A31C183-63A4-48B4-BA6A-9DCF2131DA5F}" type="slidenum">
              <a:rPr b="0" lang="en-US" sz="1200" spc="-1" strike="noStrike">
                <a:latin typeface="Times New Roman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sldNum" idx="10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A250C12-7C91-4EF0-95EE-0D0063DF018C}" type="slidenum">
              <a:rPr b="0" lang="en-US" sz="1200" spc="-1" strike="noStrike">
                <a:latin typeface="Times New Roman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sldNum" idx="11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F50552C-868D-4448-8A9B-57CDAEB2A2E0}" type="slidenum">
              <a:rPr b="0" lang="en-US" sz="1200" spc="-1" strike="noStrike">
                <a:latin typeface="Times New Roman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sldNum" idx="12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AD39CF4-E167-416E-9B4F-0164F1BF4502}" type="slidenum">
              <a:rPr b="0" lang="en-US" sz="1200" spc="-1" strike="noStrike">
                <a:latin typeface="Times New Roman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6480" cy="3393360"/>
          </a:xfrm>
          <a:prstGeom prst="rect">
            <a:avLst/>
          </a:prstGeom>
          <a:ln w="0">
            <a:noFill/>
          </a:ln>
        </p:spPr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6480" cy="395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sldNum" idx="13"/>
          </p:nvPr>
        </p:nvSpPr>
        <p:spPr>
          <a:xfrm>
            <a:off x="4402440" y="9553680"/>
            <a:ext cx="3366720" cy="502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1E40C84-4AE5-4788-B287-B3A1D58CCFF3}" type="slidenum">
              <a:rPr b="0" lang="en-US" sz="1200" spc="-1" strike="noStrike">
                <a:latin typeface="Times New Roman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6"/>
          <p:cNvSpPr/>
          <p:nvPr/>
        </p:nvSpPr>
        <p:spPr>
          <a:xfrm rot="5400000">
            <a:off x="9423720" y="4773600"/>
            <a:ext cx="1818360" cy="2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© Copyright Showeet.com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" name="Rectangle 5"/>
          <p:cNvSpPr/>
          <p:nvPr/>
        </p:nvSpPr>
        <p:spPr>
          <a:xfrm>
            <a:off x="212760" y="205920"/>
            <a:ext cx="9653040" cy="5256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Rectangle 7"/>
          <p:cNvSpPr/>
          <p:nvPr/>
        </p:nvSpPr>
        <p:spPr>
          <a:xfrm>
            <a:off x="6342480" y="2754720"/>
            <a:ext cx="757800" cy="1335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PlaceHolder 1"/>
          <p:cNvSpPr>
            <a:spLocks noGrp="1"/>
          </p:cNvSpPr>
          <p:nvPr>
            <p:ph type="ftr" idx="1"/>
          </p:nvPr>
        </p:nvSpPr>
        <p:spPr>
          <a:xfrm>
            <a:off x="5157720" y="5164560"/>
            <a:ext cx="4462200" cy="30060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6"/>
          <p:cNvSpPr/>
          <p:nvPr/>
        </p:nvSpPr>
        <p:spPr>
          <a:xfrm rot="5400000">
            <a:off x="9423720" y="4773600"/>
            <a:ext cx="1818360" cy="2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© Copyright Showeet.com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3" name="Rectangle 5"/>
          <p:cNvSpPr/>
          <p:nvPr/>
        </p:nvSpPr>
        <p:spPr>
          <a:xfrm>
            <a:off x="212760" y="205920"/>
            <a:ext cx="9653040" cy="5256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Rectangle 10"/>
          <p:cNvSpPr/>
          <p:nvPr/>
        </p:nvSpPr>
        <p:spPr>
          <a:xfrm>
            <a:off x="0" y="1513800"/>
            <a:ext cx="2953800" cy="1285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PlaceHolder 1"/>
          <p:cNvSpPr>
            <a:spLocks noGrp="1"/>
          </p:cNvSpPr>
          <p:nvPr>
            <p:ph type="ftr" idx="2"/>
          </p:nvPr>
        </p:nvSpPr>
        <p:spPr>
          <a:xfrm>
            <a:off x="1984320" y="5164560"/>
            <a:ext cx="3684240" cy="30060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6"/>
          <p:cNvSpPr/>
          <p:nvPr/>
        </p:nvSpPr>
        <p:spPr>
          <a:xfrm rot="5400000">
            <a:off x="9423720" y="4773600"/>
            <a:ext cx="1818360" cy="2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© Copyright Showeet.com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85" name="Rectangle 5"/>
          <p:cNvSpPr/>
          <p:nvPr/>
        </p:nvSpPr>
        <p:spPr>
          <a:xfrm>
            <a:off x="212760" y="205920"/>
            <a:ext cx="9653040" cy="5256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hyperlink" Target="https://unsplash.com/@gnolatinbird?utm_source=unsplash&amp;utm_medium=referral&amp;utm_content=creditCopyText" TargetMode="External"/><Relationship Id="rId4" Type="http://schemas.openxmlformats.org/officeDocument/2006/relationships/hyperlink" Target="https://unsplash.com/s/photos/recording-studio?utm_source=unsplash&amp;utm_medium=referral&amp;utm_content=creditCopyText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jpe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sacredfisher.shinyapps.io/shiny/" TargetMode="External"/><Relationship Id="rId2" Type="http://schemas.openxmlformats.org/officeDocument/2006/relationships/image" Target="../media/image7.gif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icture Placeholder 6" descr=""/>
          <p:cNvPicPr/>
          <p:nvPr/>
        </p:nvPicPr>
        <p:blipFill>
          <a:blip r:embed="rId1"/>
          <a:srcRect l="-2924" t="-4994" r="-2924" b="-4994"/>
          <a:stretch/>
        </p:blipFill>
        <p:spPr>
          <a:xfrm>
            <a:off x="15120" y="-75960"/>
            <a:ext cx="6613920" cy="5874480"/>
          </a:xfrm>
          <a:prstGeom prst="rect">
            <a:avLst/>
          </a:prstGeom>
          <a:ln w="0">
            <a:noFill/>
          </a:ln>
        </p:spPr>
      </p:pic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172200" y="3429000"/>
            <a:ext cx="3992760" cy="1088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Courier New"/>
              </a:rPr>
              <a:t>Top 3 Songs Musical Analysis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32" name="Date Placeholder 2"/>
          <p:cNvSpPr/>
          <p:nvPr/>
        </p:nvSpPr>
        <p:spPr>
          <a:xfrm>
            <a:off x="254880" y="5211360"/>
            <a:ext cx="1132560" cy="30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33" name="Rectangle 3"/>
          <p:cNvSpPr/>
          <p:nvPr/>
        </p:nvSpPr>
        <p:spPr>
          <a:xfrm>
            <a:off x="6400800" y="2743200"/>
            <a:ext cx="2971440" cy="1558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Rectangle 4"/>
          <p:cNvSpPr/>
          <p:nvPr/>
        </p:nvSpPr>
        <p:spPr>
          <a:xfrm>
            <a:off x="4008960" y="5311440"/>
            <a:ext cx="2060280" cy="1558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5" name="" descr=""/>
          <p:cNvPicPr/>
          <p:nvPr/>
        </p:nvPicPr>
        <p:blipFill>
          <a:blip r:embed="rId2"/>
          <a:stretch/>
        </p:blipFill>
        <p:spPr>
          <a:xfrm>
            <a:off x="6606720" y="914400"/>
            <a:ext cx="2765520" cy="1371240"/>
          </a:xfrm>
          <a:prstGeom prst="rect">
            <a:avLst/>
          </a:prstGeom>
          <a:ln w="0">
            <a:noFill/>
          </a:ln>
        </p:spPr>
      </p:pic>
      <p:sp>
        <p:nvSpPr>
          <p:cNvPr id="136" name=""/>
          <p:cNvSpPr/>
          <p:nvPr/>
        </p:nvSpPr>
        <p:spPr>
          <a:xfrm>
            <a:off x="9135000" y="1600200"/>
            <a:ext cx="943920" cy="98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ourier New"/>
                <a:ea typeface="DejaVu Sans"/>
              </a:rPr>
              <a:t>‘</a:t>
            </a:r>
            <a:r>
              <a:rPr b="0" lang="en-US" sz="4400" spc="-1" strike="noStrike">
                <a:solidFill>
                  <a:srgbClr val="000000"/>
                </a:solidFill>
                <a:latin typeface="Courier New"/>
                <a:ea typeface="DejaVu Sans"/>
              </a:rPr>
              <a:t>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7" name=""/>
          <p:cNvSpPr/>
          <p:nvPr/>
        </p:nvSpPr>
        <p:spPr>
          <a:xfrm>
            <a:off x="3968640" y="196200"/>
            <a:ext cx="196524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820" spc="-1" strike="noStrike">
                <a:solidFill>
                  <a:srgbClr val="000000"/>
                </a:solidFill>
                <a:latin typeface="Arial"/>
                <a:ea typeface="DejaVu Sans"/>
              </a:rPr>
              <a:t>Photo by </a:t>
            </a:r>
            <a:r>
              <a:rPr b="0" lang="en-US" sz="82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Marc Fanelli-Isla</a:t>
            </a:r>
            <a:r>
              <a:rPr b="0" lang="en-US" sz="820" spc="-1" strike="noStrike">
                <a:solidFill>
                  <a:srgbClr val="000000"/>
                </a:solidFill>
                <a:latin typeface="Arial"/>
                <a:ea typeface="DejaVu Sans"/>
              </a:rPr>
              <a:t> on </a:t>
            </a:r>
            <a:r>
              <a:rPr b="0" lang="en-US" sz="82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Unsplash</a:t>
            </a:r>
            <a:endParaRPr b="0" lang="en-US" sz="8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8692560" cy="69336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2011-2015 vs 2016-2021 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685800" y="914400"/>
            <a:ext cx="8457840" cy="4461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2560" cy="69336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Conclusion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692640" y="1751400"/>
            <a:ext cx="4975560" cy="34596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 fontScale="82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Two kinds of songs emerged as consistently within Billboard Top 3: 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High-energy, (optionally) dancable, loud songs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Acoustic, low-energy, sad songs.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In 2011-2015, there was an unexpected increase in popularity of Acoustic songs. 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Recently, danceable, happy, and speechy songs are becoming popular 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70" name="Date Placeholder 11"/>
          <p:cNvSpPr/>
          <p:nvPr/>
        </p:nvSpPr>
        <p:spPr>
          <a:xfrm>
            <a:off x="254880" y="5211360"/>
            <a:ext cx="1132560" cy="30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71" name="" descr=""/>
          <p:cNvPicPr/>
          <p:nvPr/>
        </p:nvPicPr>
        <p:blipFill>
          <a:blip r:embed="rId1"/>
          <a:srcRect l="0" t="4841" r="0" b="0"/>
          <a:stretch/>
        </p:blipFill>
        <p:spPr>
          <a:xfrm>
            <a:off x="5668560" y="224280"/>
            <a:ext cx="2664360" cy="3204360"/>
          </a:xfrm>
          <a:prstGeom prst="rect">
            <a:avLst/>
          </a:prstGeom>
          <a:ln w="0">
            <a:noFill/>
          </a:ln>
        </p:spPr>
      </p:pic>
      <p:pic>
        <p:nvPicPr>
          <p:cNvPr id="172" name="" descr=""/>
          <p:cNvPicPr/>
          <p:nvPr/>
        </p:nvPicPr>
        <p:blipFill>
          <a:blip r:embed="rId2"/>
          <a:stretch/>
        </p:blipFill>
        <p:spPr>
          <a:xfrm>
            <a:off x="7315200" y="2129760"/>
            <a:ext cx="2659680" cy="3540600"/>
          </a:xfrm>
          <a:prstGeom prst="rect">
            <a:avLst/>
          </a:prstGeom>
          <a:ln w="0">
            <a:noFill/>
          </a:ln>
        </p:spPr>
      </p:pic>
      <p:sp>
        <p:nvSpPr>
          <p:cNvPr id="173" name=""/>
          <p:cNvSpPr/>
          <p:nvPr/>
        </p:nvSpPr>
        <p:spPr>
          <a:xfrm>
            <a:off x="7772400" y="5486400"/>
            <a:ext cx="2536560" cy="3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820" spc="-1" strike="noStrike">
                <a:latin typeface="Arial"/>
                <a:ea typeface="DejaVu Sans"/>
              </a:rPr>
              <a:t>Photo by User: Vladimir on Wikimedia Commons</a:t>
            </a:r>
            <a:endParaRPr b="0" lang="en-US" sz="820" spc="-1" strike="noStrike">
              <a:latin typeface="Arial"/>
            </a:endParaRPr>
          </a:p>
        </p:txBody>
      </p:sp>
      <p:sp>
        <p:nvSpPr>
          <p:cNvPr id="174" name=""/>
          <p:cNvSpPr/>
          <p:nvPr/>
        </p:nvSpPr>
        <p:spPr>
          <a:xfrm>
            <a:off x="5669280" y="228600"/>
            <a:ext cx="3702960" cy="32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820" spc="-1" strike="noStrike">
                <a:latin typeface="Arial"/>
                <a:ea typeface="DejaVu Sans"/>
              </a:rPr>
              <a:t>Photo by Harald Krichel on Wikimedia Commons</a:t>
            </a:r>
            <a:endParaRPr b="0" lang="en-US" sz="8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Placeholder 4" descr=""/>
          <p:cNvPicPr/>
          <p:nvPr/>
        </p:nvPicPr>
        <p:blipFill>
          <a:blip r:embed="rId1"/>
          <a:srcRect l="-253676" t="-309963" r="-253676" b="-309963"/>
          <a:stretch/>
        </p:blipFill>
        <p:spPr>
          <a:xfrm>
            <a:off x="5823720" y="1645920"/>
            <a:ext cx="4254480" cy="4022640"/>
          </a:xfrm>
          <a:prstGeom prst="rect">
            <a:avLst/>
          </a:prstGeom>
          <a:ln w="0">
            <a:noFill/>
          </a:ln>
        </p:spPr>
      </p:pic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2560" cy="69336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Future Directions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692640" y="1738800"/>
            <a:ext cx="4975560" cy="34596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No good data on unpopular songs, songs that didn’t make the charts or songs that didn’t get above peak of 50.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More granularity in the data, more properties of the music to parse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Genre or Label-grouped Analysis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78" name="Date Placeholder 6"/>
          <p:cNvSpPr/>
          <p:nvPr/>
        </p:nvSpPr>
        <p:spPr>
          <a:xfrm>
            <a:off x="254880" y="5211360"/>
            <a:ext cx="1132560" cy="30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2"/>
          <a:stretch/>
        </p:blipFill>
        <p:spPr>
          <a:xfrm>
            <a:off x="6037920" y="224640"/>
            <a:ext cx="3805200" cy="5221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Placeholder 5" descr=""/>
          <p:cNvPicPr/>
          <p:nvPr/>
        </p:nvPicPr>
        <p:blipFill>
          <a:blip r:embed="rId1"/>
          <a:srcRect l="-3264" t="-4772" r="-3264" b="-4772"/>
          <a:stretch/>
        </p:blipFill>
        <p:spPr>
          <a:xfrm>
            <a:off x="4802760" y="685800"/>
            <a:ext cx="5277600" cy="4989960"/>
          </a:xfrm>
          <a:prstGeom prst="rect">
            <a:avLst/>
          </a:prstGeom>
          <a:ln w="0">
            <a:noFill/>
          </a:ln>
        </p:spPr>
      </p:pic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79680" y="685800"/>
            <a:ext cx="8692560" cy="69336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Roadmap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692640" y="1738800"/>
            <a:ext cx="4975560" cy="34596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Intro and Question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Techniques Utilized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Shiny App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Commonalities Among the Best 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Oddities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Acoustic Music 2011-2015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Future Directions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Conclusion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41" name="Date Placeholder 3"/>
          <p:cNvSpPr/>
          <p:nvPr/>
        </p:nvSpPr>
        <p:spPr>
          <a:xfrm>
            <a:off x="254880" y="5211360"/>
            <a:ext cx="1132560" cy="30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"/>
          <p:cNvSpPr/>
          <p:nvPr/>
        </p:nvSpPr>
        <p:spPr>
          <a:xfrm>
            <a:off x="8115120" y="5257800"/>
            <a:ext cx="196524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820" spc="-1" strike="noStrike">
                <a:solidFill>
                  <a:srgbClr val="000000"/>
                </a:solidFill>
                <a:latin typeface="Arial"/>
                <a:ea typeface="DejaVu Sans"/>
              </a:rPr>
              <a:t>Photo by Denisse Leon on Unsplash</a:t>
            </a:r>
            <a:endParaRPr b="0" lang="en-US" sz="8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692560" cy="69336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Intro &amp; Question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457200" y="1371600"/>
            <a:ext cx="4571640" cy="34596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 fontScale="98000"/>
          </a:bodyPr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32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Can we discern correlations between properties of songs &amp; Top 3 Peak Rank on Billboard?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Can we discern correlations between properties of songs &amp; Weeks Lasted on Billboard?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45" name="Date Placeholder 1"/>
          <p:cNvSpPr/>
          <p:nvPr/>
        </p:nvSpPr>
        <p:spPr>
          <a:xfrm>
            <a:off x="254880" y="5211360"/>
            <a:ext cx="1132560" cy="30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6" name="" descr=""/>
          <p:cNvPicPr/>
          <p:nvPr/>
        </p:nvPicPr>
        <p:blipFill>
          <a:blip r:embed="rId1"/>
          <a:srcRect l="10092" t="0" r="47002" b="0"/>
          <a:stretch/>
        </p:blipFill>
        <p:spPr>
          <a:xfrm>
            <a:off x="5029200" y="685440"/>
            <a:ext cx="4571640" cy="4572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icture Placeholder 16" descr=""/>
          <p:cNvPicPr/>
          <p:nvPr/>
        </p:nvPicPr>
        <p:blipFill>
          <a:blip r:embed="rId1"/>
          <a:srcRect l="-253676" t="-309963" r="-253676" b="-309963"/>
          <a:stretch/>
        </p:blipFill>
        <p:spPr>
          <a:xfrm>
            <a:off x="5823720" y="1645920"/>
            <a:ext cx="4254480" cy="4022640"/>
          </a:xfrm>
          <a:prstGeom prst="rect">
            <a:avLst/>
          </a:prstGeom>
          <a:ln w="0">
            <a:noFill/>
          </a:ln>
        </p:spPr>
      </p:pic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1080" y="457200"/>
            <a:ext cx="8692560" cy="69336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Techniques Used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457200" y="1340640"/>
            <a:ext cx="4975560" cy="34596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32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Created a Shiny App, hosted on shinyapps.io.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Used various libraries: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Readxl, ggcorrplot, patchwork, gtools (for pipe-friendly stat functions)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50" name="Date Placeholder 10"/>
          <p:cNvSpPr/>
          <p:nvPr/>
        </p:nvSpPr>
        <p:spPr>
          <a:xfrm>
            <a:off x="254880" y="5211360"/>
            <a:ext cx="1132560" cy="30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2"/>
          <a:stretch/>
        </p:blipFill>
        <p:spPr>
          <a:xfrm>
            <a:off x="6012360" y="1645920"/>
            <a:ext cx="3359880" cy="2742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/>
          </p:nvPr>
        </p:nvSpPr>
        <p:spPr>
          <a:xfrm>
            <a:off x="4572000" y="1143000"/>
            <a:ext cx="914040" cy="11322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Calibri"/>
                <a:hlinkClick r:id="rId1"/>
              </a:rPr>
              <a:t>Shiny URL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53" name="Date Placeholder 12"/>
          <p:cNvSpPr/>
          <p:nvPr/>
        </p:nvSpPr>
        <p:spPr>
          <a:xfrm>
            <a:off x="254880" y="5211360"/>
            <a:ext cx="1132560" cy="30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ffffff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54" name="" descr=""/>
          <p:cNvPicPr/>
          <p:nvPr/>
        </p:nvPicPr>
        <p:blipFill>
          <a:blip r:embed="rId2"/>
          <a:srcRect l="0" t="0" r="0" b="6593"/>
          <a:stretch/>
        </p:blipFill>
        <p:spPr>
          <a:xfrm>
            <a:off x="2057400" y="1786320"/>
            <a:ext cx="6171840" cy="3242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2560" cy="69336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Commonalities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5539680" y="685800"/>
            <a:ext cx="4061160" cy="45716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 fontScale="96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Correlation matrices were made for various song statistics, and non-significant correlations (based on p-value, Pearson, two-sided, reject if p&lt;.3 )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Unfortunately, there was no clear correlation between data and peak rank (a theory on that later)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57" name="" descr=""/>
          <p:cNvPicPr/>
          <p:nvPr/>
        </p:nvPicPr>
        <p:blipFill>
          <a:blip r:embed="rId1"/>
          <a:stretch/>
        </p:blipFill>
        <p:spPr>
          <a:xfrm>
            <a:off x="359640" y="1017360"/>
            <a:ext cx="5126400" cy="4343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" descr=""/>
          <p:cNvPicPr/>
          <p:nvPr/>
        </p:nvPicPr>
        <p:blipFill>
          <a:blip r:embed="rId1"/>
          <a:stretch/>
        </p:blipFill>
        <p:spPr>
          <a:xfrm rot="7200">
            <a:off x="2880" y="1589400"/>
            <a:ext cx="10072080" cy="3200040"/>
          </a:xfrm>
          <a:prstGeom prst="rect">
            <a:avLst/>
          </a:prstGeom>
          <a:ln w="0">
            <a:noFill/>
          </a:ln>
        </p:spPr>
      </p:pic>
      <p:sp>
        <p:nvSpPr>
          <p:cNvPr id="159" name="PlaceHolder 16"/>
          <p:cNvSpPr/>
          <p:nvPr/>
        </p:nvSpPr>
        <p:spPr>
          <a:xfrm>
            <a:off x="693000" y="324000"/>
            <a:ext cx="8692560" cy="69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Commonalities 1997-2010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7"/>
          <p:cNvSpPr/>
          <p:nvPr/>
        </p:nvSpPr>
        <p:spPr>
          <a:xfrm>
            <a:off x="693000" y="324000"/>
            <a:ext cx="8692560" cy="69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Commonalities 2011-2021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1"/>
          <a:stretch/>
        </p:blipFill>
        <p:spPr>
          <a:xfrm>
            <a:off x="228600" y="914400"/>
            <a:ext cx="9600840" cy="4647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2560" cy="69336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Oddities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85800" y="1797840"/>
            <a:ext cx="4975560" cy="34596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Oddly, Acoustic songs slightly correlated to Weeks on Board in 2011-2015.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Popular Instumentals are </a:t>
            </a:r>
            <a:r>
              <a:rPr b="0" i="1" lang="en-US" sz="2800" spc="-1" strike="noStrike">
                <a:solidFill>
                  <a:srgbClr val="000000"/>
                </a:solidFill>
                <a:latin typeface="Calibri"/>
              </a:rPr>
              <a:t>extremely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 danceable nowadays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Next, we will investigate these acoustic songs more deeply.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1"/>
          <a:srcRect l="0" t="0" r="64284" b="0"/>
          <a:stretch/>
        </p:blipFill>
        <p:spPr>
          <a:xfrm>
            <a:off x="5956920" y="609480"/>
            <a:ext cx="3428280" cy="4647960"/>
          </a:xfrm>
          <a:prstGeom prst="rect">
            <a:avLst/>
          </a:prstGeom>
          <a:ln w="0">
            <a:noFill/>
          </a:ln>
        </p:spPr>
      </p:pic>
      <p:sp>
        <p:nvSpPr>
          <p:cNvPr id="165" name=""/>
          <p:cNvSpPr/>
          <p:nvPr/>
        </p:nvSpPr>
        <p:spPr>
          <a:xfrm>
            <a:off x="7086600" y="2971800"/>
            <a:ext cx="456840" cy="456840"/>
          </a:xfrm>
          <a:custGeom>
            <a:avLst/>
            <a:gdLst/>
            <a:ahLst/>
            <a:rect l="l" t="t" r="r" b="b"/>
            <a:pathLst>
              <a:path w="1272" h="1272">
                <a:moveTo>
                  <a:pt x="317" y="0"/>
                </a:moveTo>
                <a:lnTo>
                  <a:pt x="317" y="953"/>
                </a:lnTo>
                <a:lnTo>
                  <a:pt x="0" y="953"/>
                </a:lnTo>
                <a:lnTo>
                  <a:pt x="635" y="1271"/>
                </a:lnTo>
                <a:lnTo>
                  <a:pt x="1271" y="953"/>
                </a:lnTo>
                <a:lnTo>
                  <a:pt x="953" y="953"/>
                </a:lnTo>
                <a:lnTo>
                  <a:pt x="953" y="0"/>
                </a:lnTo>
                <a:lnTo>
                  <a:pt x="317" y="0"/>
                </a:lnTo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</TotalTime>
  <Application>LibreOffice/7.3.0.3$Linux_X86_64 LibreOffice_project/30$Build-3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2022-02-14T08:28:59Z</dcterms:modified>
  <cp:revision>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